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9" r:id="rId2"/>
    <p:sldId id="434" r:id="rId3"/>
    <p:sldId id="436" r:id="rId4"/>
    <p:sldId id="275" r:id="rId5"/>
    <p:sldId id="410" r:id="rId6"/>
    <p:sldId id="411" r:id="rId7"/>
    <p:sldId id="412" r:id="rId8"/>
    <p:sldId id="413" r:id="rId9"/>
    <p:sldId id="435" r:id="rId10"/>
    <p:sldId id="266" r:id="rId11"/>
    <p:sldId id="267" r:id="rId12"/>
    <p:sldId id="268" r:id="rId13"/>
    <p:sldId id="269" r:id="rId14"/>
    <p:sldId id="270" r:id="rId15"/>
    <p:sldId id="276" r:id="rId16"/>
    <p:sldId id="428" r:id="rId17"/>
    <p:sldId id="427" r:id="rId18"/>
    <p:sldId id="429" r:id="rId19"/>
    <p:sldId id="344" r:id="rId20"/>
    <p:sldId id="346" r:id="rId21"/>
    <p:sldId id="348" r:id="rId22"/>
    <p:sldId id="345" r:id="rId23"/>
    <p:sldId id="347" r:id="rId24"/>
    <p:sldId id="351" r:id="rId25"/>
    <p:sldId id="352" r:id="rId26"/>
    <p:sldId id="354" r:id="rId27"/>
    <p:sldId id="355" r:id="rId28"/>
    <p:sldId id="357" r:id="rId29"/>
    <p:sldId id="358" r:id="rId30"/>
    <p:sldId id="360" r:id="rId31"/>
    <p:sldId id="362" r:id="rId32"/>
    <p:sldId id="365" r:id="rId33"/>
    <p:sldId id="369" r:id="rId34"/>
    <p:sldId id="370" r:id="rId35"/>
    <p:sldId id="371" r:id="rId36"/>
    <p:sldId id="299" r:id="rId37"/>
    <p:sldId id="375" r:id="rId38"/>
    <p:sldId id="376" r:id="rId39"/>
    <p:sldId id="374" r:id="rId40"/>
    <p:sldId id="377" r:id="rId41"/>
    <p:sldId id="378" r:id="rId42"/>
    <p:sldId id="373" r:id="rId43"/>
    <p:sldId id="326" r:id="rId44"/>
    <p:sldId id="327" r:id="rId45"/>
    <p:sldId id="372" r:id="rId46"/>
    <p:sldId id="430" r:id="rId47"/>
    <p:sldId id="379" r:id="rId48"/>
    <p:sldId id="380" r:id="rId49"/>
    <p:sldId id="302" r:id="rId50"/>
    <p:sldId id="382" r:id="rId51"/>
    <p:sldId id="383" r:id="rId52"/>
    <p:sldId id="385" r:id="rId53"/>
    <p:sldId id="381" r:id="rId54"/>
    <p:sldId id="387" r:id="rId55"/>
    <p:sldId id="388" r:id="rId56"/>
    <p:sldId id="390" r:id="rId57"/>
    <p:sldId id="391" r:id="rId58"/>
    <p:sldId id="392" r:id="rId59"/>
    <p:sldId id="393" r:id="rId60"/>
    <p:sldId id="394" r:id="rId61"/>
    <p:sldId id="395" r:id="rId62"/>
    <p:sldId id="386" r:id="rId63"/>
    <p:sldId id="397" r:id="rId64"/>
    <p:sldId id="398" r:id="rId65"/>
    <p:sldId id="396" r:id="rId66"/>
    <p:sldId id="400" r:id="rId67"/>
    <p:sldId id="401" r:id="rId68"/>
    <p:sldId id="399" r:id="rId69"/>
    <p:sldId id="403" r:id="rId70"/>
    <p:sldId id="404" r:id="rId71"/>
    <p:sldId id="402" r:id="rId72"/>
    <p:sldId id="431" r:id="rId73"/>
    <p:sldId id="306" r:id="rId74"/>
    <p:sldId id="317" r:id="rId75"/>
    <p:sldId id="319" r:id="rId76"/>
    <p:sldId id="320" r:id="rId77"/>
    <p:sldId id="316" r:id="rId78"/>
    <p:sldId id="313" r:id="rId79"/>
    <p:sldId id="315" r:id="rId80"/>
    <p:sldId id="321" r:id="rId81"/>
    <p:sldId id="322" r:id="rId82"/>
    <p:sldId id="324" r:id="rId83"/>
    <p:sldId id="328" r:id="rId84"/>
    <p:sldId id="329" r:id="rId85"/>
    <p:sldId id="330" r:id="rId86"/>
    <p:sldId id="432" r:id="rId87"/>
    <p:sldId id="409" r:id="rId88"/>
    <p:sldId id="331" r:id="rId89"/>
    <p:sldId id="332" r:id="rId90"/>
    <p:sldId id="333" r:id="rId91"/>
    <p:sldId id="334" r:id="rId92"/>
    <p:sldId id="335" r:id="rId93"/>
    <p:sldId id="338" r:id="rId94"/>
    <p:sldId id="336" r:id="rId95"/>
    <p:sldId id="337" r:id="rId96"/>
    <p:sldId id="339" r:id="rId97"/>
    <p:sldId id="341" r:id="rId98"/>
    <p:sldId id="342" r:id="rId99"/>
    <p:sldId id="343" r:id="rId100"/>
    <p:sldId id="340" r:id="rId101"/>
    <p:sldId id="421" r:id="rId102"/>
    <p:sldId id="422" r:id="rId103"/>
    <p:sldId id="423" r:id="rId104"/>
    <p:sldId id="424" r:id="rId105"/>
    <p:sldId id="425" r:id="rId106"/>
    <p:sldId id="420" r:id="rId107"/>
    <p:sldId id="263" r:id="rId108"/>
    <p:sldId id="414" r:id="rId109"/>
    <p:sldId id="417" r:id="rId110"/>
    <p:sldId id="418" r:id="rId111"/>
    <p:sldId id="419" r:id="rId112"/>
    <p:sldId id="433" r:id="rId113"/>
    <p:sldId id="426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4D"/>
    <a:srgbClr val="9933FF"/>
    <a:srgbClr val="007FFF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AC2537-E85B-E03D-AFE6-ACDF3D8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Transformer translates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05BB-77B7-C076-2E46-3FA47F64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6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9AB6-09D9-E858-E9AE-A9AEBE16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artifacts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18FDC-E5FF-E75C-D9AD-3B0D057B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6" y="1440872"/>
            <a:ext cx="2631028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78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3A35BA-7704-7B1B-2B0E-8AF3CDF9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98A6-069B-C23B-F812-557684FE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C6F34-BE75-16C1-C7C3-523EB9B9C7B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transformer_translates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A2F67-1676-88E2-F181-F0FB2C4E547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78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">
            <a:extLst>
              <a:ext uri="{FF2B5EF4-FFF2-40B4-BE49-F238E27FC236}">
                <a16:creationId xmlns:a16="http://schemas.microsoft.com/office/drawing/2014/main" id="{25A2D0B0-D356-1A3A-49B4-0086E9EFB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Thank you for your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86619-17C8-5BD3-0F11-E06C74A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FB18E0-D676-0451-E1B5-A65AC192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0CA8B-F461-DA48-3BC6-F6872FB4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558711-8300-A084-F658-3DF2BCF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F374D-3BE6-BBFA-A83C-F359B4E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3060B-9650-A2B9-39B1-AD523FCB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D657C-5E37-AAC5-EC42-86927EAF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309447" y="3167390"/>
            <a:ext cx="11573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Coding step-by-step </a:t>
            </a:r>
            <a:r>
              <a:rPr lang="en-US" sz="2800" dirty="0"/>
              <a:t>+ </a:t>
            </a:r>
            <a:r>
              <a:rPr lang="en-US" sz="2800" b="1" dirty="0"/>
              <a:t>Notebook demonstration </a:t>
            </a:r>
            <a:r>
              <a:rPr lang="en-US" sz="2800" dirty="0"/>
              <a:t>+ </a:t>
            </a:r>
            <a:r>
              <a:rPr lang="en-US" sz="2800" b="1" dirty="0"/>
              <a:t>Example result</a:t>
            </a:r>
          </a:p>
          <a:p>
            <a:pPr algn="ctr"/>
            <a:r>
              <a:rPr lang="en-US" sz="2800" b="1" dirty="0"/>
              <a:t>=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1182-6F6B-5EF5-FCAD-FE9B8F45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45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08A6-C219-4772-B4AF-0E5A39B9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61DA-4175-2E42-26C7-BFD73670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(1/4)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498D05-8E06-2150-C98A-54C89514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3BD0B-56AE-C591-BC8C-4CDBD22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49EDD7-FFBC-0D56-21AA-1A654E128EFF}"/>
              </a:ext>
            </a:extLst>
          </p:cNvPr>
          <p:cNvGrpSpPr/>
          <p:nvPr/>
        </p:nvGrpSpPr>
        <p:grpSpPr>
          <a:xfrm>
            <a:off x="1406083" y="1469701"/>
            <a:ext cx="9379835" cy="3962455"/>
            <a:chOff x="2610001" y="1469701"/>
            <a:chExt cx="9379835" cy="39624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807DF0-DBD7-58A7-4ED2-F31D2A829CCF}"/>
                </a:ext>
              </a:extLst>
            </p:cNvPr>
            <p:cNvSpPr/>
            <p:nvPr/>
          </p:nvSpPr>
          <p:spPr>
            <a:xfrm>
              <a:off x="2610002" y="1469702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9EEE9-783C-32BC-6C8F-20997A2269C2}"/>
                </a:ext>
              </a:extLst>
            </p:cNvPr>
            <p:cNvSpPr/>
            <p:nvPr/>
          </p:nvSpPr>
          <p:spPr>
            <a:xfrm>
              <a:off x="2610001" y="1469702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65AAA2-B4F1-92A8-764E-7E8F2607F393}"/>
                </a:ext>
              </a:extLst>
            </p:cNvPr>
            <p:cNvSpPr/>
            <p:nvPr/>
          </p:nvSpPr>
          <p:spPr>
            <a:xfrm>
              <a:off x="3743770" y="146970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1EA3B8-0285-C87D-AD43-F7F24255728F}"/>
                </a:ext>
              </a:extLst>
            </p:cNvPr>
            <p:cNvGrpSpPr/>
            <p:nvPr/>
          </p:nvGrpSpPr>
          <p:grpSpPr>
            <a:xfrm>
              <a:off x="2827224" y="1623530"/>
              <a:ext cx="653739" cy="170917"/>
              <a:chOff x="462204" y="914403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42F2D-F511-C8E5-5789-B8BC8A33AD6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519075-BED8-26A6-A553-3C06310FF000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AAB25C5-F60B-CBCC-E726-B8DD2FE1382F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1DFFC-B532-9773-F4B5-754E0FC2856B}"/>
                </a:ext>
              </a:extLst>
            </p:cNvPr>
            <p:cNvSpPr txBox="1"/>
            <p:nvPr/>
          </p:nvSpPr>
          <p:spPr>
            <a:xfrm>
              <a:off x="2656999" y="2015835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253965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FEEBD-1C4D-D001-5575-912A8A02E263}"/>
              </a:ext>
            </a:extLst>
          </p:cNvPr>
          <p:cNvGrpSpPr/>
          <p:nvPr/>
        </p:nvGrpSpPr>
        <p:grpSpPr>
          <a:xfrm>
            <a:off x="2529509" y="1225575"/>
            <a:ext cx="7132982" cy="3715762"/>
            <a:chOff x="630089" y="1171121"/>
            <a:chExt cx="7132982" cy="37157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93122-90BE-D91E-8AC7-58E48B9BF94F}"/>
                </a:ext>
              </a:extLst>
            </p:cNvPr>
            <p:cNvSpPr/>
            <p:nvPr/>
          </p:nvSpPr>
          <p:spPr>
            <a:xfrm>
              <a:off x="630089" y="1171121"/>
              <a:ext cx="7132982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780E31-A3C8-FF61-0DE6-E9C4225D9A69}"/>
                </a:ext>
              </a:extLst>
            </p:cNvPr>
            <p:cNvSpPr/>
            <p:nvPr/>
          </p:nvSpPr>
          <p:spPr>
            <a:xfrm>
              <a:off x="630089" y="1171121"/>
              <a:ext cx="7132981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FAF240-69CD-B9ED-6796-A6039C0C00EC}"/>
                </a:ext>
              </a:extLst>
            </p:cNvPr>
            <p:cNvSpPr/>
            <p:nvPr/>
          </p:nvSpPr>
          <p:spPr>
            <a:xfrm>
              <a:off x="1778103" y="1171121"/>
              <a:ext cx="253965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6D7EA1-5CED-71C8-8C5D-A497670F350C}"/>
                </a:ext>
              </a:extLst>
            </p:cNvPr>
            <p:cNvGrpSpPr/>
            <p:nvPr/>
          </p:nvGrpSpPr>
          <p:grpSpPr>
            <a:xfrm>
              <a:off x="861557" y="1355257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6934EE6-9923-2A31-9DD9-5BB5BEFAAEA5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D51264-6879-8B2A-C7FB-06A9C9B80B22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9D1D-9AC7-31F7-081A-626A3B37F24F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F0F76-122A-325B-8713-C48E7442DC34}"/>
                </a:ext>
              </a:extLst>
            </p:cNvPr>
            <p:cNvSpPr txBox="1"/>
            <p:nvPr/>
          </p:nvSpPr>
          <p:spPr>
            <a:xfrm>
              <a:off x="691334" y="1747562"/>
              <a:ext cx="7071736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09" y="5439742"/>
            <a:ext cx="858086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1096F-9F46-74D9-7B08-F95F7DF492CA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3140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322701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" y="4176581"/>
            <a:ext cx="5730737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CAFD-E713-DC11-A06A-55BBAAF5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 for machine translation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F40D-F836-9ED1-C80A-3C8DAF10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C9BA0-7A28-D7F5-6FEF-685CF39ED3A5}"/>
              </a:ext>
            </a:extLst>
          </p:cNvPr>
          <p:cNvSpPr txBox="1"/>
          <p:nvPr/>
        </p:nvSpPr>
        <p:spPr>
          <a:xfrm>
            <a:off x="2465476" y="325185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DF57FB-DEDE-B735-8C69-FB79A0473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44" y="324433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77AF6-0C1F-CC19-DC53-4B378C4982DC}"/>
              </a:ext>
            </a:extLst>
          </p:cNvPr>
          <p:cNvSpPr txBox="1"/>
          <p:nvPr/>
        </p:nvSpPr>
        <p:spPr>
          <a:xfrm>
            <a:off x="1756194" y="287655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8A4A33-69B6-2889-EB30-8B96FFCC2354}"/>
              </a:ext>
            </a:extLst>
          </p:cNvPr>
          <p:cNvCxnSpPr>
            <a:cxnSpLocks/>
          </p:cNvCxnSpPr>
          <p:nvPr/>
        </p:nvCxnSpPr>
        <p:spPr>
          <a:xfrm>
            <a:off x="3789334" y="343652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A66137AF-198A-986E-B974-EE076210F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068753" y="324277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FD5B8-B56D-9BE2-55B4-6F2C1B9BB077}"/>
              </a:ext>
            </a:extLst>
          </p:cNvPr>
          <p:cNvSpPr txBox="1"/>
          <p:nvPr/>
        </p:nvSpPr>
        <p:spPr>
          <a:xfrm>
            <a:off x="7975466" y="28750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2E80-C5CC-517A-0ED6-1CF20748DF16}"/>
              </a:ext>
            </a:extLst>
          </p:cNvPr>
          <p:cNvSpPr txBox="1"/>
          <p:nvPr/>
        </p:nvSpPr>
        <p:spPr>
          <a:xfrm>
            <a:off x="8785394" y="3251854"/>
            <a:ext cx="188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C04EB-C776-4E44-181D-135EC0ED74EF}"/>
              </a:ext>
            </a:extLst>
          </p:cNvPr>
          <p:cNvSpPr/>
          <p:nvPr/>
        </p:nvSpPr>
        <p:spPr>
          <a:xfrm>
            <a:off x="4887131" y="3142716"/>
            <a:ext cx="1631267" cy="5725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522292-DC7C-D2FD-510E-7A7B8B189D5E}"/>
              </a:ext>
            </a:extLst>
          </p:cNvPr>
          <p:cNvCxnSpPr>
            <a:cxnSpLocks/>
          </p:cNvCxnSpPr>
          <p:nvPr/>
        </p:nvCxnSpPr>
        <p:spPr>
          <a:xfrm>
            <a:off x="6763271" y="3421565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75646-C7D7-0F23-20CF-6179B0583A09}"/>
              </a:ext>
            </a:extLst>
          </p:cNvPr>
          <p:cNvSpPr txBox="1"/>
          <p:nvPr/>
        </p:nvSpPr>
        <p:spPr>
          <a:xfrm>
            <a:off x="1631529" y="5232081"/>
            <a:ext cx="23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Market prices are shaped by the balance of supply and demand. </a:t>
            </a:r>
            <a:r>
              <a:rPr lang="en-US" dirty="0"/>
              <a:t>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F957E5-243E-28A0-745A-8C1938CB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71" y="566293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7B943-2219-5517-8298-4F0BF7E80E7A}"/>
              </a:ext>
            </a:extLst>
          </p:cNvPr>
          <p:cNvSpPr txBox="1"/>
          <p:nvPr/>
        </p:nvSpPr>
        <p:spPr>
          <a:xfrm>
            <a:off x="684701" y="5295157"/>
            <a:ext cx="107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pic>
        <p:nvPicPr>
          <p:cNvPr id="17" name="Picture 2" descr="France flag">
            <a:extLst>
              <a:ext uri="{FF2B5EF4-FFF2-40B4-BE49-F238E27FC236}">
                <a16:creationId xmlns:a16="http://schemas.microsoft.com/office/drawing/2014/main" id="{4CEE4296-D061-D699-922F-EE526D49E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068753" y="566293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3BBC1-8E1B-A3F9-68B4-CBBD6787F027}"/>
              </a:ext>
            </a:extLst>
          </p:cNvPr>
          <p:cNvSpPr txBox="1"/>
          <p:nvPr/>
        </p:nvSpPr>
        <p:spPr>
          <a:xfrm>
            <a:off x="7975466" y="529515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41292-3CD1-84C6-37CD-17C4135C528F}"/>
              </a:ext>
            </a:extLst>
          </p:cNvPr>
          <p:cNvSpPr txBox="1"/>
          <p:nvPr/>
        </p:nvSpPr>
        <p:spPr>
          <a:xfrm>
            <a:off x="8785394" y="5672009"/>
            <a:ext cx="188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B2F885-071E-2785-8D57-85F3EE89AE9C}"/>
              </a:ext>
            </a:extLst>
          </p:cNvPr>
          <p:cNvSpPr/>
          <p:nvPr/>
        </p:nvSpPr>
        <p:spPr>
          <a:xfrm>
            <a:off x="4887131" y="5562871"/>
            <a:ext cx="1631267" cy="5725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741C78-3662-DBF6-FE96-9DE5D3EC816F}"/>
              </a:ext>
            </a:extLst>
          </p:cNvPr>
          <p:cNvCxnSpPr>
            <a:cxnSpLocks/>
          </p:cNvCxnSpPr>
          <p:nvPr/>
        </p:nvCxnSpPr>
        <p:spPr>
          <a:xfrm>
            <a:off x="3789334" y="5803842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8F0B5C-64AD-C1AB-ECBF-C9DE187CD6AE}"/>
              </a:ext>
            </a:extLst>
          </p:cNvPr>
          <p:cNvCxnSpPr>
            <a:cxnSpLocks/>
          </p:cNvCxnSpPr>
          <p:nvPr/>
        </p:nvCxnSpPr>
        <p:spPr>
          <a:xfrm>
            <a:off x="6763271" y="5834421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798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6227924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6227924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616668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74" y="2463424"/>
            <a:ext cx="3568479" cy="1102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3" y="3790729"/>
            <a:ext cx="5236139" cy="11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6311900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6311900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0C0E-2E95-B424-DDE9-4606C2B6B504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625065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5" y="2851190"/>
            <a:ext cx="5534134" cy="57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89" y="5293249"/>
            <a:ext cx="4713384" cy="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5"/>
            <a:ext cx="6405205" cy="397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6405205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95D4B-9E55-359A-6B6D-6EFE116FC7DE}"/>
              </a:ext>
            </a:extLst>
          </p:cNvPr>
          <p:cNvSpPr/>
          <p:nvPr/>
        </p:nvSpPr>
        <p:spPr>
          <a:xfrm>
            <a:off x="1236914" y="622123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4" y="1168257"/>
            <a:ext cx="634396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2" y="2814419"/>
            <a:ext cx="5401083" cy="56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3" y="4389185"/>
            <a:ext cx="5401083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Mask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BB5C1-5D09-D03D-7C6E-FDCF76EE3940}"/>
              </a:ext>
            </a:extLst>
          </p:cNvPr>
          <p:cNvGrpSpPr/>
          <p:nvPr/>
        </p:nvGrpSpPr>
        <p:grpSpPr>
          <a:xfrm>
            <a:off x="88900" y="612774"/>
            <a:ext cx="6489182" cy="6187794"/>
            <a:chOff x="1914206" y="658812"/>
            <a:chExt cx="6489182" cy="61877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2422BE-F1DF-8AB0-89E8-A28B8F48AAAE}"/>
                </a:ext>
              </a:extLst>
            </p:cNvPr>
            <p:cNvSpPr/>
            <p:nvPr/>
          </p:nvSpPr>
          <p:spPr>
            <a:xfrm>
              <a:off x="1914207" y="658812"/>
              <a:ext cx="6489181" cy="6187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59831-53FD-EE2B-19B9-DA76FB1BA28E}"/>
                </a:ext>
              </a:extLst>
            </p:cNvPr>
            <p:cNvSpPr/>
            <p:nvPr/>
          </p:nvSpPr>
          <p:spPr>
            <a:xfrm>
              <a:off x="1914206" y="658812"/>
              <a:ext cx="6489181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938EB-B3B8-9FE7-C3EC-4CE732EEB892}"/>
                </a:ext>
              </a:extLst>
            </p:cNvPr>
            <p:cNvSpPr/>
            <p:nvPr/>
          </p:nvSpPr>
          <p:spPr>
            <a:xfrm>
              <a:off x="3062220" y="668161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621177-F2A5-1684-B6D0-050B5BDEDD0E}"/>
                </a:ext>
              </a:extLst>
            </p:cNvPr>
            <p:cNvGrpSpPr/>
            <p:nvPr/>
          </p:nvGrpSpPr>
          <p:grpSpPr>
            <a:xfrm>
              <a:off x="2145674" y="821990"/>
              <a:ext cx="653739" cy="170917"/>
              <a:chOff x="462204" y="914403"/>
              <a:chExt cx="653739" cy="1709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304BB-09F1-0600-3EE9-016805252413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0E272A-2B32-3B7B-400B-EF6DE695A78C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7292CE-6344-E2F8-FC15-BB4933354CE0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2D08D-6119-FAF1-AB59-D4782BFAB1AF}"/>
                </a:ext>
              </a:extLst>
            </p:cNvPr>
            <p:cNvSpPr txBox="1"/>
            <p:nvPr/>
          </p:nvSpPr>
          <p:spPr>
            <a:xfrm>
              <a:off x="1975450" y="1214295"/>
              <a:ext cx="642793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E1EF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				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2838627"/>
            <a:ext cx="5168908" cy="539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943183"/>
            <a:ext cx="5168908" cy="1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2CFC5-7A19-13F6-5A0F-20593B3D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101010 baris data untuk tanda tanpa batas">
            <a:extLst>
              <a:ext uri="{FF2B5EF4-FFF2-40B4-BE49-F238E27FC236}">
                <a16:creationId xmlns:a16="http://schemas.microsoft.com/office/drawing/2014/main" id="{977C036D-E442-3516-94A2-BE438E61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516E4-FA6B-0632-CDED-1B3A019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</a:rPr>
              <a:t>Data – Data Preprocessor Class</a:t>
            </a:r>
          </a:p>
        </p:txBody>
      </p:sp>
    </p:spTree>
    <p:extLst>
      <p:ext uri="{BB962C8B-B14F-4D97-AF65-F5344CB8AC3E}">
        <p14:creationId xmlns:p14="http://schemas.microsoft.com/office/powerpoint/2010/main" val="1111770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61C40-AFFE-BDDA-6729-0FE2D8D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DDA44-CA38-77D3-9283-FE6DBAC1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627119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	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F0EDF-42E6-F37F-A869-849A32D4A849}"/>
              </a:ext>
            </a:extLst>
          </p:cNvPr>
          <p:cNvSpPr txBox="1"/>
          <p:nvPr/>
        </p:nvSpPr>
        <p:spPr>
          <a:xfrm>
            <a:off x="6708448" y="1239144"/>
            <a:ext cx="5191573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Preprocess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2C03-D2C7-90C4-55B9-9A1643D5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DB14-8C7D-9C6A-AE9E-88B3A945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(2/4)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B878A2-AD31-0276-1958-939E8821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658C6-F29D-A1C2-6BCC-EDE2DCB7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3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08D07B-E45D-E2AA-A821-DF7C46B7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5722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666-F73A-725F-4428-050CD69E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5801-5CF8-AE5E-A014-62485DDB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(3/4)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55AA844-9F5F-CB26-9C52-51C6A560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111C6-AEBA-E325-A09D-92EE7B30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35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residual connection.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91979" y="1239144"/>
            <a:ext cx="6433561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289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7CAF-4850-76F1-B3E0-02B3388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83" y="4375448"/>
            <a:ext cx="5116417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4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sz="1400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4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4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4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3754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B1F8CA-AF92-A762-7990-562449A1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37730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	  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6271191" cy="4185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&amp; target positional encoding 	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FE9F-7384-4758-9C33-45A7B21C636A}"/>
              </a:ext>
            </a:extLst>
          </p:cNvPr>
          <p:cNvSpPr txBox="1"/>
          <p:nvPr/>
        </p:nvSpPr>
        <p:spPr>
          <a:xfrm>
            <a:off x="6624414" y="1239144"/>
            <a:ext cx="5275608" cy="3108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6074638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FBE0C-B7EA-6563-CFF4-D1CD3CBE5C78}"/>
              </a:ext>
            </a:extLst>
          </p:cNvPr>
          <p:cNvSpPr txBox="1"/>
          <p:nvPr/>
        </p:nvSpPr>
        <p:spPr>
          <a:xfrm>
            <a:off x="6427860" y="1239144"/>
            <a:ext cx="5305516" cy="461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63B2-3B4F-5149-F4E1-9F346344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E61-1A10-EABB-5BF1-964582D8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5A904-7E4E-09EE-BCA0-983EBAE4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BD888-E356-4891-DFAF-B6A1395C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48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3C3A-CACF-F46A-4058-3F84B042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106BA-9656-658D-74D4-C57B12434BD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4E909-95ED-C3E9-B658-2A85B45B362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7C1DE-3B4A-C4FE-00F1-AC35D248BFA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3D7D5-E86C-EBB9-5247-601FD8E77B9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B016F-9908-6BBB-523B-346DF42A1E0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5E60BB1-D7A1-5C04-42E0-2CE8F5C29CD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FA2545-0835-5618-FA0D-479BE2A0A33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3672C8-1DE4-6546-5184-98768726FD8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65EC4F5-6145-FD8F-F2A3-0BF07326364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5AD-51BB-6AC2-50A7-DA32DB21115C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50F72-5B62-3529-4BC0-2C52F0E5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1e-9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a checkpoint exists, load the model and optimizer states and continue training from the last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  	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3539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# Calculate loss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526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2764-0F1D-3F3E-DB33-D625DC5F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B2B69-3C5F-DD6C-5DBC-D37EBFAAFF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045D92-F221-307F-7C79-7AD8A903189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7078C-6049-FA2F-A4CF-E742C860D3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35022-1142-E65F-13AA-A677126D3C9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BA8D71-04FB-6646-E8AA-6BE50885149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819EEC8-B7A3-EB34-F1E7-DF9B8E370B3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27218A-593E-23CD-5CF4-93C6555F225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7BB024-ECDA-FB64-251A-F469C3775F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02ABD4D-4D32-FAA1-85AB-4E4CD1D6521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7F298-0662-0D4D-6E99-14014F8FCFC9}"/>
              </a:ext>
            </a:extLst>
          </p:cNvPr>
          <p:cNvSpPr txBox="1"/>
          <p:nvPr/>
        </p:nvSpPr>
        <p:spPr>
          <a:xfrm>
            <a:off x="291979" y="1239144"/>
            <a:ext cx="11552492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the encoder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CE3BC-9017-7590-9910-EDE8E22D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8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9C0E-973A-E3DD-60F7-3E326238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1318770-C7AB-4B0A-1CB1-E9751874611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242FB5-F873-0B8E-A09C-188DC4DEAD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2CA21D-5384-BC1E-76E1-03FE41D8C66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59111-9A40-A99B-EDC2-1390FDE3088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37213-9AF1-FB8F-AF74-64CA31D55F8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B7B016-4522-47B3-A19B-89EC8766774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F85B3EA-99B8-2A90-0994-A65341D4B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562957-3D50-10A4-E47F-DED9EDC1FBC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0658E-C407-3874-2106-FF0A6929A3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Model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D60-3EF9-3F75-588E-F8A2CCEE7E5C}"/>
              </a:ext>
            </a:extLst>
          </p:cNvPr>
          <p:cNvSpPr txBox="1"/>
          <p:nvPr/>
        </p:nvSpPr>
        <p:spPr>
          <a:xfrm>
            <a:off x="291979" y="1239144"/>
            <a:ext cx="11552492" cy="332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vocabulary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B9EEA-2550-EBF7-5C39-43D562FF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4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B99C-E985-F1D6-76C6-ED41B795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76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evaluation_step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4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4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4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evaluation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5478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model_inference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4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***************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If logs are provided, calculate and log the BLEU score, word error rate, and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4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4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1311</TotalTime>
  <Words>12863</Words>
  <Application>Microsoft Office PowerPoint</Application>
  <PresentationFormat>Widescreen</PresentationFormat>
  <Paragraphs>1268</Paragraphs>
  <Slides>113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Avenir Next LT Pro</vt:lpstr>
      <vt:lpstr>Avenir Next LT Pro Light</vt:lpstr>
      <vt:lpstr>Calibri</vt:lpstr>
      <vt:lpstr>Consolas</vt:lpstr>
      <vt:lpstr>Wingdings</vt:lpstr>
      <vt:lpstr>Office Theme</vt:lpstr>
      <vt:lpstr>Implementing Transformer with  Python &amp; PyTorch   </vt:lpstr>
      <vt:lpstr>PowerPoint Presentation</vt:lpstr>
      <vt:lpstr>Implementing Transformer for machine translation task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PowerPoint Presentation</vt:lpstr>
      <vt:lpstr>Implementing Transformer</vt:lpstr>
      <vt:lpstr>Implementation Plan (1/4)</vt:lpstr>
      <vt:lpstr>Implementation Plan (2/4)</vt:lpstr>
      <vt:lpstr>Implementation Plan (3/4)</vt:lpstr>
      <vt:lpstr>Implementation Plan (4/4)</vt:lpstr>
      <vt:lpstr>PowerPoint Presentation</vt:lpstr>
      <vt:lpstr>Implementation Approach</vt:lpstr>
      <vt:lpstr>PowerPoint Presentation</vt:lpstr>
      <vt:lpstr>Implementation Plan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– Data Preprocessor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(4/4)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Model artifacts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32</cp:revision>
  <dcterms:created xsi:type="dcterms:W3CDTF">2024-02-20T20:54:33Z</dcterms:created>
  <dcterms:modified xsi:type="dcterms:W3CDTF">2024-02-29T22:31:22Z</dcterms:modified>
</cp:coreProperties>
</file>